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sldIdLst>
    <p:sldId id="256" r:id="rId2"/>
    <p:sldId id="257" r:id="rId3"/>
    <p:sldId id="261" r:id="rId4"/>
    <p:sldId id="258" r:id="rId5"/>
    <p:sldId id="264" r:id="rId6"/>
    <p:sldId id="260" r:id="rId7"/>
    <p:sldId id="262" r:id="rId8"/>
    <p:sldId id="263" r:id="rId9"/>
    <p:sldId id="267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05"/>
  </p:normalViewPr>
  <p:slideViewPr>
    <p:cSldViewPr snapToGrid="0" snapToObjects="1">
      <p:cViewPr varScale="1">
        <p:scale>
          <a:sx n="107" d="100"/>
          <a:sy n="107" d="100"/>
        </p:scale>
        <p:origin x="4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03CB87E-4591-47A1-9046-CF63F17215EF}" type="datetime2">
              <a:rPr lang="en-US" smtClean="0"/>
              <a:t>Saturday, May 15,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04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Saturday, May 15,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72344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Saturday, May 15,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27215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Saturday, May 15,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6738920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Saturday, May 15, 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72700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Saturday, May 15, 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6000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Saturday, May 15, 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1257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Saturday, May 15,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7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Saturday, May 15,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92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DE70B-B772-416E-A790-995760B1742E}" type="datetime2">
              <a:rPr lang="en-US" smtClean="0"/>
              <a:t>Saturday, May 15,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650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Saturday, May 15,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863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Saturday, May 15,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367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39161-23B8-4738-9069-73EBE8884FDD}" type="datetime2">
              <a:rPr lang="en-US" smtClean="0"/>
              <a:t>Saturday, May 15,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5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Saturday, May 15,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79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Saturday, May 15,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402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162C-A7C1-4263-9453-1BAFF8C39559}" type="datetime2">
              <a:rPr lang="en-US" smtClean="0"/>
              <a:t>Saturday, May 15,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41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F6793-3458-4587-8168-65F0C37A92D2}" type="datetime2">
              <a:rPr lang="en-US" smtClean="0"/>
              <a:t>Saturday, May 15,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33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64000"/>
              </a:schemeClr>
            </a:gs>
            <a:gs pos="100000">
              <a:schemeClr val="accent2">
                <a:lumMod val="20000"/>
                <a:lumOff val="8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Saturday, May 15,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4965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NULL" TargetMode="External"/><Relationship Id="rId3" Type="http://schemas.openxmlformats.org/officeDocument/2006/relationships/hyperlink" Target="NULL" TargetMode="External"/><Relationship Id="rId7" Type="http://schemas.openxmlformats.org/officeDocument/2006/relationships/hyperlink" Target="NULL" TargetMode="External"/><Relationship Id="rId2" Type="http://schemas.openxmlformats.org/officeDocument/2006/relationships/hyperlink" Target="NUL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4" Type="http://schemas.openxmlformats.org/officeDocument/2006/relationships/hyperlink" Target="NUL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Scenic mountain landscape with stars in the sky">
            <a:extLst>
              <a:ext uri="{FF2B5EF4-FFF2-40B4-BE49-F238E27FC236}">
                <a16:creationId xmlns:a16="http://schemas.microsoft.com/office/drawing/2014/main" id="{0B5BF146-3380-4051-AA41-80430B26E4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r="11857" b="1"/>
          <a:stretch/>
        </p:blipFill>
        <p:spPr>
          <a:xfrm>
            <a:off x="-1" y="5609"/>
            <a:ext cx="12192000" cy="6846780"/>
          </a:xfrm>
          <a:prstGeom prst="rect">
            <a:avLst/>
          </a:prstGeom>
          <a:effectLst>
            <a:glow rad="127000">
              <a:schemeClr val="accent6">
                <a:lumMod val="20000"/>
                <a:lumOff val="80000"/>
              </a:schemeClr>
            </a:glo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1FE876A-6079-5B49-A5CB-B531822690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4408490" y="464582"/>
            <a:ext cx="3000375" cy="922244"/>
          </a:xfrm>
          <a:prstGeom prst="rect">
            <a:avLst/>
          </a:prstGeom>
          <a:effectLst>
            <a:softEdge rad="2032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C5E587-C5D7-A145-8AD2-5F9DD5D007A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9000" t="16419" r="5500" b="13059"/>
          <a:stretch/>
        </p:blipFill>
        <p:spPr>
          <a:xfrm>
            <a:off x="-1271588" y="5629275"/>
            <a:ext cx="749753" cy="414337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8808D4-B3BA-5E42-A05B-68A6B0AB07D3}"/>
              </a:ext>
            </a:extLst>
          </p:cNvPr>
          <p:cNvSpPr txBox="1"/>
          <p:nvPr/>
        </p:nvSpPr>
        <p:spPr>
          <a:xfrm>
            <a:off x="3504705" y="1223716"/>
            <a:ext cx="60007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Have you ever wondered how aircraft travel compares to vehicle travel?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5377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963"/>
    </mc:Choice>
    <mc:Fallback xmlns="">
      <p:transition spd="slow" advTm="52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2643 0.15255 L -2.77556E-17 1.04083E-17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26" y="-84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000"/>
                            </p:stCondLst>
                            <p:childTnLst>
                              <p:par>
                                <p:cTn id="8" presetID="4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6159 0.06365 C 1.03998 0.06759 0.96589 0.07245 0.93906 0.07245 C 0.77448 0.07245 0.60456 0.00486 0.60456 -0.06204 C 0.60456 -0.02848 0.5194 0.00486 0.43972 0.00486 C 0.35482 0.00486 0.27513 -0.02894 0.27513 -0.06204 C 0.27513 -0.04584 0.23347 -0.02848 0.19037 -0.02848 C 0.14844 -0.02848 0.1056 -0.04537 0.1056 -0.06204 C 0.1056 -0.05394 0.08438 -0.04584 0.06341 -0.04584 C 0.04219 -0.04584 0.02175 -0.05463 0.02175 -0.06204 C 0.02175 -0.05811 0.01133 -0.05394 0.00039 -0.05394 C -0.00521 -0.05394 -0.02135 -0.05811 -0.02135 -0.06204 C -0.02135 -0.06019 -0.02682 -0.05811 -0.03177 -0.05811 C -0.03177 -0.05741 -0.04192 -0.06019 -0.04192 -0.06204 C -0.04192 -0.06158 -0.04192 -0.06019 -0.04765 -0.06019 C -0.04765 -0.06088 -0.05325 -0.06158 -0.05325 -0.06204 C -0.05325 -0.06158 -0.05325 -0.06088 -0.05325 -0.06019 C -0.05859 -0.06088 -0.05859 -0.06158 -0.05859 -0.06204 C -0.06419 -0.06204 -0.06419 -0.06158 -0.06419 -0.06088 C -0.06992 -0.06088 -0.06992 -0.06158 -0.06992 -0.06204 " pathEditMode="relative" rAng="0" ptsTypes="AAAAAAAAAAAAAAAAAAA">
                                      <p:cBhvr>
                                        <p:cTn id="9" dur="7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576" y="-5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E5D1E2-A08B-C14B-98A7-7DEDAE40BACF}"/>
              </a:ext>
            </a:extLst>
          </p:cNvPr>
          <p:cNvSpPr txBox="1"/>
          <p:nvPr/>
        </p:nvSpPr>
        <p:spPr>
          <a:xfrm>
            <a:off x="2157413" y="2270066"/>
            <a:ext cx="8415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Aircraft travel is a lot more safer than vehicle travel</a:t>
            </a:r>
          </a:p>
        </p:txBody>
      </p:sp>
    </p:spTree>
    <p:extLst>
      <p:ext uri="{BB962C8B-B14F-4D97-AF65-F5344CB8AC3E}">
        <p14:creationId xmlns:p14="http://schemas.microsoft.com/office/powerpoint/2010/main" val="213640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90"/>
    </mc:Choice>
    <mc:Fallback xmlns="">
      <p:transition spd="slow" advTm="5109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E5D1E2-A08B-C14B-98A7-7DEDAE40BACF}"/>
              </a:ext>
            </a:extLst>
          </p:cNvPr>
          <p:cNvSpPr txBox="1"/>
          <p:nvPr/>
        </p:nvSpPr>
        <p:spPr>
          <a:xfrm>
            <a:off x="1888330" y="1582340"/>
            <a:ext cx="9641683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Injury Facts. 2020. Airplane Crashes. Retrieved from </a:t>
            </a:r>
            <a:r>
              <a:rPr lang="en-US" dirty="0">
                <a:solidFill>
                  <a:schemeClr val="bg1"/>
                </a:solidFill>
                <a:hlinkClick r:id="rId2" invalidUrl="about: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https://injuryfacts.nsc.org/home-and-community/safety-topics/airplane-crashes</a:t>
            </a:r>
            <a:r>
              <a:rPr lang="en-US" dirty="0">
                <a:solidFill>
                  <a:schemeClr val="bg1"/>
                </a:solidFill>
                <a:hlinkClick r:id="rId3" invalidUrl="about: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Injury Facts. 2020. Deaths by Transportation Mode. Retrieved from </a:t>
            </a:r>
            <a:r>
              <a:rPr lang="en-US" dirty="0">
                <a:solidFill>
                  <a:schemeClr val="bg1"/>
                </a:solidFill>
                <a:hlinkClick r:id="rId4" invalidUrl="about: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https://injuryfacts.nsc.org/home-and-community/safety-topics/deaths-by-transportation-mode/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Bureau of Aircrafts Accidents Archive. 2020. Accidents Rate Per a Year. Retrieved from </a:t>
            </a:r>
            <a:r>
              <a:rPr lang="en-US" dirty="0">
                <a:solidFill>
                  <a:schemeClr val="bg1"/>
                </a:solidFill>
                <a:hlinkClick r:id="rId5" invalidUrl="about: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http://www.baaa-acro.com/statistics/crashs-rate-per-year?page=1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Bureau of Aircrafts Accidents Archive. 2020. Death Rate Per a Year. Retrieved from </a:t>
            </a:r>
            <a:r>
              <a:rPr lang="en-US" dirty="0">
                <a:solidFill>
                  <a:schemeClr val="bg1"/>
                </a:solidFill>
                <a:hlinkClick r:id="rId6" invalidUrl="about: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http://www.baaa-acro.com/statistics/death-rate-per-year?page=1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NHTSA. 2020. National Statistics. Retrieved from </a:t>
            </a:r>
            <a:r>
              <a:rPr lang="en-US" dirty="0">
                <a:solidFill>
                  <a:schemeClr val="bg1"/>
                </a:solidFill>
                <a:hlinkClick r:id="rId7" invalidUrl="about: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https://www-fars.nhtsa.dot.gov/Main/index.aspx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GitHub. February 9, 2018. Airline Safety. Retrieved from </a:t>
            </a:r>
            <a:r>
              <a:rPr lang="en-US" dirty="0">
                <a:solidFill>
                  <a:schemeClr val="bg1"/>
                </a:solidFill>
                <a:hlinkClick r:id="rId8" invalidUrl="about: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https://github.com/fivethirtyeight/data/tree/master/airline-safety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715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4"/>
    </mc:Choice>
    <mc:Fallback xmlns="">
      <p:transition spd="slow" advTm="349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E5D1E2-A08B-C14B-98A7-7DEDAE40BACF}"/>
              </a:ext>
            </a:extLst>
          </p:cNvPr>
          <p:cNvSpPr txBox="1"/>
          <p:nvPr/>
        </p:nvSpPr>
        <p:spPr>
          <a:xfrm>
            <a:off x="2157413" y="2270066"/>
            <a:ext cx="84153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 2000 and 2014, U.S. vehicle fatalities numbered near 30,000</a:t>
            </a:r>
          </a:p>
          <a:p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this time period, U.S. aircraft fatalities were far below 1,000</a:t>
            </a:r>
          </a:p>
        </p:txBody>
      </p:sp>
    </p:spTree>
    <p:extLst>
      <p:ext uri="{BB962C8B-B14F-4D97-AF65-F5344CB8AC3E}">
        <p14:creationId xmlns:p14="http://schemas.microsoft.com/office/powerpoint/2010/main" val="362569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60"/>
    </mc:Choice>
    <mc:Fallback xmlns="">
      <p:transition spd="slow" advTm="1206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Vehicle Statistics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0A2C08-4AB8-4340-9256-CEF8C12BA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4" y="2829604"/>
            <a:ext cx="11191875" cy="159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92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84"/>
    </mc:Choice>
    <mc:Fallback xmlns="">
      <p:transition spd="slow" advTm="758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Airline Statistics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28DAF7-30DA-6346-BF36-3CC7703D8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261" y="2375199"/>
            <a:ext cx="10898102" cy="210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617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44"/>
    </mc:Choice>
    <mc:Fallback xmlns="">
      <p:transition spd="slow" advTm="904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Vehicle Statistics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BEED97-29DB-074A-BDBF-210D02B71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681" y="1580484"/>
            <a:ext cx="6370638" cy="503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8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98"/>
    </mc:Choice>
    <mc:Fallback xmlns="">
      <p:transition spd="slow" advTm="1419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Airline Statistics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4A0C48-C771-9345-B970-C16D93990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642" y="1340166"/>
            <a:ext cx="8748713" cy="537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4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90"/>
    </mc:Choice>
    <mc:Fallback xmlns="">
      <p:transition spd="slow" advTm="1899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Vehicle Statistics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B15A55-BB83-6B40-83B3-849DDB0AF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218" y="1921553"/>
            <a:ext cx="10215563" cy="39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3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31"/>
    </mc:Choice>
    <mc:Fallback xmlns="">
      <p:transition spd="slow" advTm="2273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Vehicle Statistics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D2E9A2-FB24-8942-86D0-28E87449A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1475" y="1616383"/>
            <a:ext cx="6369050" cy="499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8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10"/>
    </mc:Choice>
    <mc:Fallback xmlns="">
      <p:transition spd="slow" advTm="881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4E845-018B-CB47-ADC3-5A426280F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47043"/>
            <a:ext cx="9905998" cy="1478570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AIRline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Statistics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AE984B-8672-1140-A096-1226C3A336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81"/>
          <a:stretch/>
        </p:blipFill>
        <p:spPr>
          <a:xfrm>
            <a:off x="1571624" y="1535111"/>
            <a:ext cx="9765101" cy="475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7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85"/>
    </mc:Choice>
    <mc:Fallback xmlns="">
      <p:transition spd="slow" advTm="18285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{4EE76F09-426B-1A41-8E34-CCC59C302AFE}tf10001122</Template>
  <TotalTime>111</TotalTime>
  <Words>233</Words>
  <Application>Microsoft Macintosh PowerPoint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PowerPoint Presentation</vt:lpstr>
      <vt:lpstr>Statistics</vt:lpstr>
      <vt:lpstr>Vehicle Statistics</vt:lpstr>
      <vt:lpstr>Airline Statistics</vt:lpstr>
      <vt:lpstr>Vehicle Statistics</vt:lpstr>
      <vt:lpstr>Airline Statistics</vt:lpstr>
      <vt:lpstr>Vehicle Statistics</vt:lpstr>
      <vt:lpstr>Vehicle Statistics</vt:lpstr>
      <vt:lpstr>AIRline Statistics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rachel young</dc:creator>
  <cp:lastModifiedBy>rachel young</cp:lastModifiedBy>
  <cp:revision>16</cp:revision>
  <dcterms:created xsi:type="dcterms:W3CDTF">2021-02-28T18:12:08Z</dcterms:created>
  <dcterms:modified xsi:type="dcterms:W3CDTF">2021-05-16T05:42:17Z</dcterms:modified>
</cp:coreProperties>
</file>

<file path=docProps/thumbnail.jpeg>
</file>